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</p:sldMasterIdLst>
  <p:sldIdLst>
    <p:sldId id="257" r:id="rId5"/>
    <p:sldId id="268" r:id="rId6"/>
    <p:sldId id="263" r:id="rId7"/>
    <p:sldId id="266" r:id="rId8"/>
    <p:sldId id="283" r:id="rId9"/>
    <p:sldId id="285" r:id="rId10"/>
    <p:sldId id="279" r:id="rId11"/>
    <p:sldId id="287" r:id="rId12"/>
    <p:sldId id="282" r:id="rId13"/>
    <p:sldId id="265" r:id="rId14"/>
    <p:sldId id="271" r:id="rId15"/>
    <p:sldId id="270" r:id="rId16"/>
    <p:sldId id="273" r:id="rId17"/>
    <p:sldId id="275" r:id="rId18"/>
    <p:sldId id="28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19" autoAdjust="0"/>
  </p:normalViewPr>
  <p:slideViewPr>
    <p:cSldViewPr snapToGrid="0">
      <p:cViewPr varScale="1">
        <p:scale>
          <a:sx n="68" d="100"/>
          <a:sy n="68" d="100"/>
        </p:scale>
        <p:origin x="60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r10\Desktop\TorontoUN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r10\Desktop\TorontoUN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r10\Desktop\TorontoUN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r10\Desktop\Developer\Coursera_Capstone\Toronto%20&amp;%20New%20York%20%20Region%20Restaurant%20Comparison\CityofToronto_COVID-19_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Toronto Greater Metro Region</a:t>
            </a:r>
          </a:p>
        </c:rich>
      </c:tx>
      <c:layout>
        <c:manualLayout>
          <c:xMode val="edge"/>
          <c:yMode val="edge"/>
          <c:x val="0.3800442745882088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957437013888053"/>
          <c:y val="6.0573808422026858E-2"/>
          <c:w val="0.79454450223995576"/>
          <c:h val="0.83207650293134927"/>
        </c:manualLayout>
      </c:layout>
      <c:scatterChart>
        <c:scatterStyle val="lineMarker"/>
        <c:varyColors val="0"/>
        <c:ser>
          <c:idx val="0"/>
          <c:order val="0"/>
          <c:tx>
            <c:strRef>
              <c:f>'Toronto Metro Data'!$B$1</c:f>
              <c:strCache>
                <c:ptCount val="1"/>
                <c:pt idx="0">
                  <c:v>GDP: Gross domestic product (million current US$)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8.168822328114363E-3"/>
                  <c:y val="2.93040255475724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9E5-496C-858F-4B00B34311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'Toronto Metro Data'!$A$2:$A$4</c:f>
              <c:numCache>
                <c:formatCode>General</c:formatCode>
                <c:ptCount val="3"/>
                <c:pt idx="0">
                  <c:v>2005</c:v>
                </c:pt>
                <c:pt idx="1">
                  <c:v>2010</c:v>
                </c:pt>
                <c:pt idx="2">
                  <c:v>2017</c:v>
                </c:pt>
              </c:numCache>
            </c:numRef>
          </c:xVal>
          <c:yVal>
            <c:numRef>
              <c:f>'Toronto Metro Data'!$B$2:$B$4</c:f>
              <c:numCache>
                <c:formatCode>"$"#,##0_);[Red]\("$"#,##0\)</c:formatCode>
                <c:ptCount val="3"/>
                <c:pt idx="0">
                  <c:v>1169393</c:v>
                </c:pt>
                <c:pt idx="1">
                  <c:v>1613463</c:v>
                </c:pt>
                <c:pt idx="2">
                  <c:v>1647120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9E5-496C-858F-4B00B3431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0776744"/>
        <c:axId val="795741920"/>
      </c:scatterChart>
      <c:valAx>
        <c:axId val="790776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5741920"/>
        <c:crosses val="autoZero"/>
        <c:crossBetween val="midCat"/>
      </c:valAx>
      <c:valAx>
        <c:axId val="795741920"/>
        <c:scaling>
          <c:orientation val="minMax"/>
        </c:scaling>
        <c:delete val="0"/>
        <c:axPos val="l"/>
        <c:numFmt formatCode="&quot;$&quot;#,##0_);[Red]\(&quot;$&quot;#,##0\)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0776744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New York City Metro Area </a:t>
            </a:r>
          </a:p>
        </c:rich>
      </c:tx>
      <c:layout>
        <c:manualLayout>
          <c:xMode val="edge"/>
          <c:yMode val="edge"/>
          <c:x val="0.3800443289263192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957437013888053"/>
          <c:y val="6.0573808422026858E-2"/>
          <c:w val="0.79454450223995576"/>
          <c:h val="0.86571114244459801"/>
        </c:manualLayout>
      </c:layout>
      <c:scatterChart>
        <c:scatterStyle val="lineMarker"/>
        <c:varyColors val="0"/>
        <c:ser>
          <c:idx val="0"/>
          <c:order val="0"/>
          <c:tx>
            <c:strRef>
              <c:f>'NY Metro Data'!$B$1</c:f>
              <c:strCache>
                <c:ptCount val="1"/>
                <c:pt idx="0">
                  <c:v>GDP: Gross domestic product (million current US$)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3355594058926985E-2"/>
                  <c:y val="3.034656413439671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366-424A-91F1-6EBD6CDC94CE}"/>
                </c:ext>
              </c:extLst>
            </c:dLbl>
            <c:dLbl>
              <c:idx val="2"/>
              <c:layout>
                <c:manualLayout>
                  <c:x val="-2.1368950494283175E-2"/>
                  <c:y val="2.3602883215641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366-424A-91F1-6EBD6CDC94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'NY Metro Data'!$A$2:$A$4</c:f>
              <c:numCache>
                <c:formatCode>General</c:formatCode>
                <c:ptCount val="3"/>
                <c:pt idx="0">
                  <c:v>2005</c:v>
                </c:pt>
                <c:pt idx="1">
                  <c:v>2010</c:v>
                </c:pt>
                <c:pt idx="2">
                  <c:v>2017</c:v>
                </c:pt>
              </c:numCache>
            </c:numRef>
          </c:xVal>
          <c:yVal>
            <c:numRef>
              <c:f>'NY Metro Data'!$B$2:$B$4</c:f>
              <c:numCache>
                <c:formatCode>"$"#,##0_);[Red]\("$"#,##0\)</c:formatCode>
                <c:ptCount val="3"/>
                <c:pt idx="0">
                  <c:v>1271210</c:v>
                </c:pt>
                <c:pt idx="1">
                  <c:v>1346930</c:v>
                </c:pt>
                <c:pt idx="2">
                  <c:v>1508150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366-424A-91F1-6EBD6CDC94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0776744"/>
        <c:axId val="795741920"/>
      </c:scatterChart>
      <c:valAx>
        <c:axId val="790776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5741920"/>
        <c:crosses val="autoZero"/>
        <c:crossBetween val="midCat"/>
      </c:valAx>
      <c:valAx>
        <c:axId val="795741920"/>
        <c:scaling>
          <c:orientation val="minMax"/>
          <c:min val="0"/>
        </c:scaling>
        <c:delete val="0"/>
        <c:axPos val="l"/>
        <c:numFmt formatCode="&quot;$&quot;#,##0_);[Red]\(&quot;$&quot;#,##0\)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0776744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'NYC '!$A$2</c:f>
              <c:strCache>
                <c:ptCount val="1"/>
                <c:pt idx="0">
                  <c:v>All Cases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'NYC '!$B$1</c:f>
              <c:strCache>
                <c:ptCount val="1"/>
                <c:pt idx="0">
                  <c:v>Case Count</c:v>
                </c:pt>
              </c:strCache>
            </c:strRef>
          </c:cat>
          <c:val>
            <c:numRef>
              <c:f>'NYC '!$B$2</c:f>
              <c:numCache>
                <c:formatCode>#,##0</c:formatCode>
                <c:ptCount val="1"/>
                <c:pt idx="0">
                  <c:v>228144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34-488C-A56F-33C9403E8F04}"/>
            </c:ext>
          </c:extLst>
        </c:ser>
        <c:ser>
          <c:idx val="1"/>
          <c:order val="1"/>
          <c:tx>
            <c:strRef>
              <c:f>'NYC '!$A$3</c:f>
              <c:strCache>
                <c:ptCount val="1"/>
                <c:pt idx="0">
                  <c:v>Hospitalizations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5.1646692400512994E-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534-488C-A56F-33C9403E8F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'NYC '!$B$1</c:f>
              <c:strCache>
                <c:ptCount val="1"/>
                <c:pt idx="0">
                  <c:v>Case Count</c:v>
                </c:pt>
              </c:strCache>
            </c:strRef>
          </c:cat>
          <c:val>
            <c:numRef>
              <c:f>'NYC '!$B$3</c:f>
              <c:numCache>
                <c:formatCode>#,##0</c:formatCode>
                <c:ptCount val="1"/>
                <c:pt idx="0">
                  <c:v>56882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34-488C-A56F-33C9403E8F04}"/>
            </c:ext>
          </c:extLst>
        </c:ser>
        <c:ser>
          <c:idx val="2"/>
          <c:order val="2"/>
          <c:tx>
            <c:strRef>
              <c:f>'NYC '!$A$4</c:f>
              <c:strCache>
                <c:ptCount val="1"/>
                <c:pt idx="0">
                  <c:v>Deaths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7.6996215734709739E-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534-488C-A56F-33C9403E8F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'NYC '!$B$1</c:f>
              <c:strCache>
                <c:ptCount val="1"/>
                <c:pt idx="0">
                  <c:v>Case Count</c:v>
                </c:pt>
              </c:strCache>
            </c:strRef>
          </c:cat>
          <c:val>
            <c:numRef>
              <c:f>'NYC '!$B$4</c:f>
              <c:numCache>
                <c:formatCode>#,##0</c:formatCode>
                <c:ptCount val="1"/>
                <c:pt idx="0">
                  <c:v>19014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34-488C-A56F-33C9403E8F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2311024"/>
        <c:axId val="392312008"/>
      </c:barChart>
      <c:catAx>
        <c:axId val="392311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312008"/>
        <c:crosses val="autoZero"/>
        <c:auto val="1"/>
        <c:lblAlgn val="ctr"/>
        <c:lblOffset val="100"/>
        <c:noMultiLvlLbl val="0"/>
      </c:catAx>
      <c:valAx>
        <c:axId val="392312008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311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'Cases by Outcome'!$A$2</c:f>
              <c:strCache>
                <c:ptCount val="1"/>
                <c:pt idx="0">
                  <c:v>All Cases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'Cases by Outcome'!$B$1</c:f>
              <c:strCache>
                <c:ptCount val="1"/>
                <c:pt idx="0">
                  <c:v>Case Count</c:v>
                </c:pt>
              </c:strCache>
            </c:strRef>
          </c:cat>
          <c:val>
            <c:numRef>
              <c:f>'Cases by Outcome'!$B$2</c:f>
              <c:numCache>
                <c:formatCode>#,##0</c:formatCode>
                <c:ptCount val="1"/>
                <c:pt idx="0">
                  <c:v>15729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0A-4CCA-8905-8295E00D01E7}"/>
            </c:ext>
          </c:extLst>
        </c:ser>
        <c:ser>
          <c:idx val="1"/>
          <c:order val="1"/>
          <c:tx>
            <c:strRef>
              <c:f>'Cases by Outcome'!$A$3</c:f>
              <c:strCache>
                <c:ptCount val="1"/>
                <c:pt idx="0">
                  <c:v>Recovered Cases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'Cases by Outcome'!$B$1</c:f>
              <c:strCache>
                <c:ptCount val="1"/>
                <c:pt idx="0">
                  <c:v>Case Count</c:v>
                </c:pt>
              </c:strCache>
            </c:strRef>
          </c:cat>
          <c:val>
            <c:numRef>
              <c:f>'Cases by Outcome'!$B$3</c:f>
              <c:numCache>
                <c:formatCode>#,##0</c:formatCode>
                <c:ptCount val="1"/>
                <c:pt idx="0">
                  <c:v>14274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0A-4CCA-8905-8295E00D01E7}"/>
            </c:ext>
          </c:extLst>
        </c:ser>
        <c:ser>
          <c:idx val="2"/>
          <c:order val="2"/>
          <c:tx>
            <c:strRef>
              <c:f>'Cases by Outcome'!$A$4</c:f>
              <c:strCache>
                <c:ptCount val="1"/>
                <c:pt idx="0">
                  <c:v>Deaths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'Cases by Outcome'!$B$1</c:f>
              <c:strCache>
                <c:ptCount val="1"/>
                <c:pt idx="0">
                  <c:v>Case Count</c:v>
                </c:pt>
              </c:strCache>
            </c:strRef>
          </c:cat>
          <c:val>
            <c:numRef>
              <c:f>'Cases by Outcome'!$B$4</c:f>
              <c:numCache>
                <c:formatCode>#,##0</c:formatCode>
                <c:ptCount val="1"/>
                <c:pt idx="0">
                  <c:v>1165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10A-4CCA-8905-8295E00D01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5073096"/>
        <c:axId val="515074408"/>
      </c:barChart>
      <c:catAx>
        <c:axId val="515073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074408"/>
        <c:crosses val="autoZero"/>
        <c:auto val="1"/>
        <c:lblAlgn val="ctr"/>
        <c:lblOffset val="100"/>
        <c:noMultiLvlLbl val="0"/>
      </c:catAx>
      <c:valAx>
        <c:axId val="515074408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07309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0C0817-A112-4847-8014-A94B7D2A4EA3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4308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7467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71159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71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1091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05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23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11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344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221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65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6FA2B21-3FCD-4721-B95C-427943F61125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53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hyperlink" Target="https://42floors.com/us/ny/manhattan/138-w-72nd-st?listings=1787496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://www.createdebate.com/debate/show/What_city_is_better_NYC_or_LA" TargetMode="External"/><Relationship Id="rId7" Type="http://schemas.openxmlformats.org/officeDocument/2006/relationships/hyperlink" Target="https://creativecommons.org/licenses/cc0/1.0/?ref=ccsearch&amp;atype=rich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lickr.com/photos/88123769@N02" TargetMode="External"/><Relationship Id="rId5" Type="http://schemas.openxmlformats.org/officeDocument/2006/relationships/hyperlink" Target="https://www.flickr.com/photos/88123769@N02/49160416231" TargetMode="Externa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6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4463" y="2882761"/>
            <a:ext cx="6564414" cy="960948"/>
          </a:xfrm>
          <a:solidFill>
            <a:schemeClr val="bg2"/>
          </a:solidFill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City of Toronto vs. New York City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New restaurant Location research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2177" y="3838289"/>
            <a:ext cx="2756688" cy="344000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Business Intelligence Report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12955B9-41C7-42D3-9D7C-303768FFC1CD}"/>
              </a:ext>
            </a:extLst>
          </p:cNvPr>
          <p:cNvSpPr txBox="1">
            <a:spLocks/>
          </p:cNvSpPr>
          <p:nvPr/>
        </p:nvSpPr>
        <p:spPr>
          <a:xfrm>
            <a:off x="8052177" y="4184442"/>
            <a:ext cx="2756688" cy="344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Author: Nick Richards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F69470D-ACE4-4CC9-9127-0677FC6857EE}"/>
              </a:ext>
            </a:extLst>
          </p:cNvPr>
          <p:cNvSpPr txBox="1">
            <a:spLocks/>
          </p:cNvSpPr>
          <p:nvPr/>
        </p:nvSpPr>
        <p:spPr>
          <a:xfrm>
            <a:off x="0" y="6298344"/>
            <a:ext cx="12192000" cy="5596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</a:rPr>
              <a:t>For informational purposes, information contained within is to display the Author’s Data Science talent, not to be used in decision making.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6175EC1-BF32-466D-BC4D-123663DE16E3}"/>
              </a:ext>
            </a:extLst>
          </p:cNvPr>
          <p:cNvSpPr txBox="1">
            <a:spLocks/>
          </p:cNvSpPr>
          <p:nvPr/>
        </p:nvSpPr>
        <p:spPr>
          <a:xfrm>
            <a:off x="8052177" y="4528442"/>
            <a:ext cx="2756688" cy="344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Published: 8/24/2020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7A06-40FB-47DA-9525-86D974BF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12799"/>
            <a:ext cx="9720072" cy="808563"/>
          </a:xfrm>
        </p:spPr>
        <p:txBody>
          <a:bodyPr/>
          <a:lstStyle/>
          <a:p>
            <a:r>
              <a:rPr lang="en-US" sz="2800" dirty="0"/>
              <a:t>Top 10  Most common venues around Manhattan</a:t>
            </a:r>
            <a:br>
              <a:rPr lang="en-US" dirty="0"/>
            </a:br>
            <a:r>
              <a:rPr lang="en-US" sz="1800" dirty="0"/>
              <a:t>Single API Data Source: foursquare.com User engagement metrics; created using python notebook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4ADBA6-D9C5-410D-AC2F-5ABDAAC96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4128" y="1621362"/>
            <a:ext cx="6927176" cy="402244"/>
          </a:xfrm>
        </p:spPr>
        <p:txBody>
          <a:bodyPr>
            <a:normAutofit/>
          </a:bodyPr>
          <a:lstStyle/>
          <a:p>
            <a:r>
              <a:rPr lang="en-US" sz="1600" dirty="0"/>
              <a:t>NEW YORK CITY – NEIGHBORHOODS IN THE MANHATTAN BOROUGH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451A3BD-69D2-4502-A614-C53536A7B51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70724" y="2084833"/>
            <a:ext cx="10893839" cy="422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6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7A06-40FB-47DA-9525-86D974BF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71167"/>
            <a:ext cx="9720072" cy="68775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Top 10  Most common venues </a:t>
            </a:r>
            <a:r>
              <a:rPr lang="en-US" sz="3100" dirty="0"/>
              <a:t>around</a:t>
            </a:r>
            <a:r>
              <a:rPr lang="en-US" sz="3200" dirty="0"/>
              <a:t> Manhattan</a:t>
            </a:r>
            <a:br>
              <a:rPr lang="en-US" sz="2000" dirty="0"/>
            </a:br>
            <a:r>
              <a:rPr lang="en-US" sz="2000" dirty="0"/>
              <a:t>Single API Data Source: foursquare.com User engagement metrics; created using python notebook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4ADBA6-D9C5-410D-AC2F-5ABDAAC96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4128" y="1621362"/>
            <a:ext cx="6927176" cy="402244"/>
          </a:xfrm>
        </p:spPr>
        <p:txBody>
          <a:bodyPr>
            <a:normAutofit/>
          </a:bodyPr>
          <a:lstStyle/>
          <a:p>
            <a:r>
              <a:rPr lang="en-US" sz="1600" dirty="0"/>
              <a:t>NEW YORK CITY – NEIGHBORHOODS IN THE MANHATTAN BOROUGH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116A3E4-2CC6-441F-A5BA-C140C7B02E5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97685" y="2084832"/>
            <a:ext cx="10874830" cy="42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24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7A06-40FB-47DA-9525-86D974BF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925312"/>
            <a:ext cx="10643997" cy="698920"/>
          </a:xfrm>
        </p:spPr>
        <p:txBody>
          <a:bodyPr>
            <a:normAutofit/>
          </a:bodyPr>
          <a:lstStyle/>
          <a:p>
            <a:r>
              <a:rPr lang="en-US" sz="2400" dirty="0"/>
              <a:t>Top 10  Manhattan borough neighborhoods with the most food-related foot traffic</a:t>
            </a:r>
            <a:br>
              <a:rPr lang="en-US" dirty="0"/>
            </a:br>
            <a:r>
              <a:rPr lang="en-US" sz="1800" dirty="0"/>
              <a:t>Single API Data Source: foursquare.com User engagement metrics; created in python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F8135-3C8F-4C3C-B4FE-B317875D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1624232"/>
            <a:ext cx="10724132" cy="28878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10 of the Top 10 most common venues are food-related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C844C4D-4C9A-42A6-9C22-5D4AE4F841B3}"/>
              </a:ext>
            </a:extLst>
          </p:cNvPr>
          <p:cNvSpPr txBox="1">
            <a:spLocks/>
          </p:cNvSpPr>
          <p:nvPr/>
        </p:nvSpPr>
        <p:spPr>
          <a:xfrm>
            <a:off x="1024127" y="2777709"/>
            <a:ext cx="10724133" cy="386626"/>
          </a:xfrm>
          <a:prstGeom prst="rect">
            <a:avLst/>
          </a:prstGeom>
        </p:spPr>
        <p:txBody>
          <a:bodyPr vert="horz" lIns="137160" tIns="45720" rIns="137160" bIns="45720" rtlCol="0" anchor="ctr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2300" b="0" kern="1200" cap="none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Other Manhattan Borough Neighborhoods </a:t>
            </a:r>
            <a:r>
              <a:rPr lang="en-US" sz="2100" i="1" u="sng" dirty="0"/>
              <a:t>where most of the Top 10</a:t>
            </a:r>
            <a:r>
              <a:rPr lang="en-US" sz="2100" i="1" dirty="0"/>
              <a:t> </a:t>
            </a:r>
            <a:r>
              <a:rPr lang="en-US" sz="2100" dirty="0"/>
              <a:t>most common venues are food-related </a:t>
            </a:r>
            <a:r>
              <a:rPr lang="en-US" dirty="0"/>
              <a:t>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02883A-91F1-4670-A078-E39BADAEB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41" y="3164335"/>
            <a:ext cx="10383312" cy="28968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400300-1B31-4293-B10E-870CEE9E1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41" y="1922465"/>
            <a:ext cx="10383312" cy="58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11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7A06-40FB-47DA-9525-86D974BF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026" y="812800"/>
            <a:ext cx="9720072" cy="505656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Upper west side, NYC – visual Dimensions</a:t>
            </a:r>
            <a:br>
              <a:rPr lang="en-US" sz="2400" dirty="0"/>
            </a:br>
            <a:r>
              <a:rPr lang="en-US" sz="2000" dirty="0"/>
              <a:t>Source: leafletjs.com; created using folium in python notebook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C5A3A-CF80-4AB2-8BC5-9150DEBAB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6026" y="1412807"/>
            <a:ext cx="10729180" cy="292538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AMERICAN MUSEUM OF NATURAL HISTORY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3C186E-A0E7-4103-A9F0-9AF403184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26" y="1705345"/>
            <a:ext cx="10729180" cy="457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02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7A06-40FB-47DA-9525-86D974BF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028" y="771516"/>
            <a:ext cx="10664324" cy="648677"/>
          </a:xfrm>
        </p:spPr>
        <p:txBody>
          <a:bodyPr>
            <a:normAutofit/>
          </a:bodyPr>
          <a:lstStyle/>
          <a:p>
            <a:r>
              <a:rPr lang="en-US" sz="2400" dirty="0"/>
              <a:t>Upper west side, NYC – visual Dimensions</a:t>
            </a:r>
            <a:br>
              <a:rPr lang="en-US" sz="2400" dirty="0"/>
            </a:br>
            <a:r>
              <a:rPr lang="en-US" sz="1800" dirty="0"/>
              <a:t>Source: leafletjs.com; created using folium in python notebook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C5A3A-CF80-4AB2-8BC5-9150DEBAB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6028" y="1420193"/>
            <a:ext cx="10664324" cy="30264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LINCOLN CENTER, NYC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46E5A-5721-4ED6-8A36-F327371F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28" y="1722839"/>
            <a:ext cx="10664324" cy="4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87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7A06-40FB-47DA-9525-86D974BF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026" y="907150"/>
            <a:ext cx="10651856" cy="673485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Available Location for lease – Upper west side, nyc</a:t>
            </a:r>
            <a:br>
              <a:rPr lang="en-US" sz="2400" dirty="0"/>
            </a:br>
            <a:r>
              <a:rPr lang="en-US" sz="2000" dirty="0"/>
              <a:t>map</a:t>
            </a:r>
            <a:r>
              <a:rPr lang="en-US" sz="2400" dirty="0"/>
              <a:t> </a:t>
            </a:r>
            <a:r>
              <a:rPr lang="en-US" sz="2000" dirty="0"/>
              <a:t>Source: leafletjs.com; created using folium in python notebook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CC5A3A-CF80-4AB2-8BC5-9150DEBAB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8703" y="1665711"/>
            <a:ext cx="10729180" cy="284257"/>
          </a:xfrm>
        </p:spPr>
        <p:txBody>
          <a:bodyPr>
            <a:normAutofit fontScale="92500" lnSpcReduction="10000"/>
          </a:bodyPr>
          <a:lstStyle/>
          <a:p>
            <a:r>
              <a:rPr 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138 W 72ND ST  RESTAURANT FOR RENT (FORMER FIRE &amp; SCHAPIRO LOCATION) - </a:t>
            </a:r>
            <a:r>
              <a:rPr lang="en-US" sz="1600" b="1" i="0" dirty="0">
                <a:solidFill>
                  <a:schemeClr val="accent3">
                    <a:lumMod val="75000"/>
                  </a:schemeClr>
                </a:solidFill>
                <a:effectLst/>
                <a:latin typeface="-apple-system"/>
              </a:rPr>
              <a:t>$13,500/mo.</a:t>
            </a:r>
            <a:endParaRPr lang="en-US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33F20-3D6A-4B30-950A-B43A98874AD6}"/>
              </a:ext>
            </a:extLst>
          </p:cNvPr>
          <p:cNvSpPr txBox="1"/>
          <p:nvPr/>
        </p:nvSpPr>
        <p:spPr>
          <a:xfrm>
            <a:off x="908703" y="5908883"/>
            <a:ext cx="10729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Listing Data Source: https://42floors.com/us/ny/manhattan/138-w-72nd-st?listings=1787496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EB3D0-0870-4D61-B572-2B1DE8C8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06" y="1955042"/>
            <a:ext cx="1877989" cy="1252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9B427C-DF80-4E96-BD2C-91F408736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05" y="3207661"/>
            <a:ext cx="1877990" cy="1358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E58F9D-DBD1-42BA-B1CB-7D42247ED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03" y="4566240"/>
            <a:ext cx="1897219" cy="1222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A0B26E-44C0-4DF1-899F-000419454B91}"/>
              </a:ext>
            </a:extLst>
          </p:cNvPr>
          <p:cNvSpPr txBox="1"/>
          <p:nvPr/>
        </p:nvSpPr>
        <p:spPr>
          <a:xfrm>
            <a:off x="2754008" y="1879706"/>
            <a:ext cx="30816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Pictures of location featured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428F2A-6D50-4A53-898D-44C624D61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788" y="2341371"/>
            <a:ext cx="2172365" cy="193721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BDE1DD-E17C-47D9-90D0-AB3AC30696ED}"/>
              </a:ext>
            </a:extLst>
          </p:cNvPr>
          <p:cNvSpPr/>
          <p:nvPr/>
        </p:nvSpPr>
        <p:spPr>
          <a:xfrm>
            <a:off x="3095788" y="4291207"/>
            <a:ext cx="2206231" cy="2842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Google Street View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53B121-5FE0-4D2D-8D7D-7D52B4351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3753" y="1949968"/>
            <a:ext cx="5834129" cy="395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94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7A06-40FB-47DA-9525-86D974BF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8" y="1019907"/>
            <a:ext cx="9720072" cy="361070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internal 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F8135-3C8F-4C3C-B4FE-B317875D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3618" y="1380977"/>
            <a:ext cx="4912231" cy="510738"/>
          </a:xfrm>
        </p:spPr>
        <p:txBody>
          <a:bodyPr/>
          <a:lstStyle/>
          <a:p>
            <a:pPr algn="ctr"/>
            <a:r>
              <a:rPr lang="en-US" dirty="0"/>
              <a:t>City of Toronto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4ADBA6-D9C5-410D-AC2F-5ABDAAC96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3192" y="1200442"/>
            <a:ext cx="5416429" cy="709317"/>
          </a:xfrm>
        </p:spPr>
        <p:txBody>
          <a:bodyPr/>
          <a:lstStyle/>
          <a:p>
            <a:pPr algn="ctr"/>
            <a:r>
              <a:rPr lang="en-US" dirty="0"/>
              <a:t>New York City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07E313-CAF5-4802-A3A1-F85780987060}"/>
              </a:ext>
            </a:extLst>
          </p:cNvPr>
          <p:cNvSpPr/>
          <p:nvPr/>
        </p:nvSpPr>
        <p:spPr>
          <a:xfrm>
            <a:off x="1017999" y="4082997"/>
            <a:ext cx="4920662" cy="28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Source: City of Toronto url: toronto.ca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0F1AEF8-199D-47ED-B4C9-3E5B15A2C3E7}"/>
              </a:ext>
            </a:extLst>
          </p:cNvPr>
          <p:cNvSpPr/>
          <p:nvPr/>
        </p:nvSpPr>
        <p:spPr>
          <a:xfrm>
            <a:off x="6090381" y="4076875"/>
            <a:ext cx="5424859" cy="28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Source: Census Bureau; url: census.gov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7F94CDA-6DEA-4C0B-A550-0B4C18974E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84762" y="4362919"/>
            <a:ext cx="5424859" cy="1941385"/>
          </a:xfrm>
        </p:spPr>
      </p:pic>
      <p:pic>
        <p:nvPicPr>
          <p:cNvPr id="2050" name="Picture 2" descr="Toronto. A wider view.">
            <a:extLst>
              <a:ext uri="{FF2B5EF4-FFF2-40B4-BE49-F238E27FC236}">
                <a16:creationId xmlns:a16="http://schemas.microsoft.com/office/drawing/2014/main" id="{77F995B8-CCB0-4086-9301-13E5F788D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18" y="4393207"/>
            <a:ext cx="4920662" cy="194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F5A5444-7D14-49A9-9C01-28B623F6FD0D}"/>
              </a:ext>
            </a:extLst>
          </p:cNvPr>
          <p:cNvSpPr/>
          <p:nvPr/>
        </p:nvSpPr>
        <p:spPr>
          <a:xfrm>
            <a:off x="1017999" y="6334592"/>
            <a:ext cx="4920662" cy="28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"Toronto. A wider view."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 by 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Bernard Spragg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 is marked with </a:t>
            </a:r>
            <a:r>
              <a:rPr lang="en-US" sz="1200" b="0" i="0" u="none" strike="noStrike" cap="all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CC0 1.0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095F317-6010-4E5F-A49D-D66C27AD857C}"/>
              </a:ext>
            </a:extLst>
          </p:cNvPr>
          <p:cNvSpPr/>
          <p:nvPr/>
        </p:nvSpPr>
        <p:spPr>
          <a:xfrm>
            <a:off x="6095999" y="6327816"/>
            <a:ext cx="5413622" cy="28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hlinkClick r:id="rId3" tooltip="http://www.createdebate.com/debate/show/What_city_is_better_NYC_or_L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1200" dirty="0">
                <a:solidFill>
                  <a:schemeClr val="tx1"/>
                </a:solidFill>
              </a:rPr>
              <a:t> by Unknown Author is licensed under </a:t>
            </a:r>
            <a:r>
              <a:rPr lang="en-US" sz="1200" dirty="0">
                <a:solidFill>
                  <a:schemeClr val="tx1"/>
                </a:solidFill>
                <a:hlinkClick r:id="rId8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DC0A3D5-E347-4972-9BE3-2A0406B30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397935"/>
              </p:ext>
            </p:extLst>
          </p:nvPr>
        </p:nvGraphicFramePr>
        <p:xfrm>
          <a:off x="6093192" y="1909759"/>
          <a:ext cx="5416428" cy="21611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39145">
                  <a:extLst>
                    <a:ext uri="{9D8B030D-6E8A-4147-A177-3AD203B41FA5}">
                      <a16:colId xmlns:a16="http://schemas.microsoft.com/office/drawing/2014/main" val="2327305289"/>
                    </a:ext>
                  </a:extLst>
                </a:gridCol>
                <a:gridCol w="1277283">
                  <a:extLst>
                    <a:ext uri="{9D8B030D-6E8A-4147-A177-3AD203B41FA5}">
                      <a16:colId xmlns:a16="http://schemas.microsoft.com/office/drawing/2014/main" val="70435164"/>
                    </a:ext>
                  </a:extLst>
                </a:gridCol>
              </a:tblGrid>
              <a:tr h="3864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Population estimates,  2019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8,336,817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86086670"/>
                  </a:ext>
                </a:extLst>
              </a:tr>
              <a:tr h="2776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High school graduate or higher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81.6%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59706632"/>
                  </a:ext>
                </a:extLst>
              </a:tr>
              <a:tr h="3864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Median Household Income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US$ $60,762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62606612"/>
                  </a:ext>
                </a:extLst>
              </a:tr>
              <a:tr h="2571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Persons in poverty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18.9%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6431783"/>
                  </a:ext>
                </a:extLst>
              </a:tr>
              <a:tr h="5757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Median Housing Value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US$ $570,500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25370294"/>
                  </a:ext>
                </a:extLst>
              </a:tr>
              <a:tr h="2776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Percent of households with broadband internet subscription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79.4%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9321734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6896414D-CD40-405B-800C-4E60FEF22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619537"/>
              </p:ext>
            </p:extLst>
          </p:nvPr>
        </p:nvGraphicFramePr>
        <p:xfrm>
          <a:off x="1017999" y="1897651"/>
          <a:ext cx="4912231" cy="21611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53395">
                  <a:extLst>
                    <a:ext uri="{9D8B030D-6E8A-4147-A177-3AD203B41FA5}">
                      <a16:colId xmlns:a16="http://schemas.microsoft.com/office/drawing/2014/main" val="1175761328"/>
                    </a:ext>
                  </a:extLst>
                </a:gridCol>
                <a:gridCol w="1158836">
                  <a:extLst>
                    <a:ext uri="{9D8B030D-6E8A-4147-A177-3AD203B41FA5}">
                      <a16:colId xmlns:a16="http://schemas.microsoft.com/office/drawing/2014/main" val="377500040"/>
                    </a:ext>
                  </a:extLst>
                </a:gridCol>
              </a:tblGrid>
              <a:tr h="3534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Population estimates, 2018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2,956,024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1175880"/>
                  </a:ext>
                </a:extLst>
              </a:tr>
              <a:tr h="3669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High school graduate or higher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searching…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6882512"/>
                  </a:ext>
                </a:extLst>
              </a:tr>
              <a:tr h="3669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Median Household Income, 2016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CA$ $65,829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57932142"/>
                  </a:ext>
                </a:extLst>
              </a:tr>
              <a:tr h="3398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Persons in poverty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&lt;1%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57001028"/>
                  </a:ext>
                </a:extLst>
              </a:tr>
              <a:tr h="3669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Average price All Home Types, 2015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CA$ $835,422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99323144"/>
                  </a:ext>
                </a:extLst>
              </a:tr>
              <a:tr h="3669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Percent of households with broadband internet subscription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searching…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70519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51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853B4-D453-4615-AB99-81E589556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204" y="820615"/>
            <a:ext cx="9917121" cy="889918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2400" dirty="0"/>
            </a:br>
            <a:br>
              <a:rPr lang="en-US" sz="2400" dirty="0"/>
            </a:br>
            <a:r>
              <a:rPr lang="en-US" sz="2200" dirty="0"/>
              <a:t>Both cities were experiencing healthy GDP growth pre-pandemic</a:t>
            </a:r>
            <a:br>
              <a:rPr lang="en-US" sz="2200" dirty="0"/>
            </a:br>
            <a:r>
              <a:rPr lang="en-US" sz="2200" dirty="0"/>
              <a:t>GDP: Gross domestic product (US$ in millions); CREATED IN EXCEL WORKBOOK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AFA3A8C-2FAD-4B4D-B7D9-93A2BA8278A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50557565"/>
              </p:ext>
            </p:extLst>
          </p:nvPr>
        </p:nvGraphicFramePr>
        <p:xfrm>
          <a:off x="1066800" y="1714500"/>
          <a:ext cx="4664075" cy="3900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7E2140DF-EC73-4E0E-BAEF-A00F12D7DCE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08377787"/>
              </p:ext>
            </p:extLst>
          </p:nvPr>
        </p:nvGraphicFramePr>
        <p:xfrm>
          <a:off x="5947434" y="1710533"/>
          <a:ext cx="4754562" cy="3766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6C3BEA-FDF8-4D44-B764-AEC70EA983B6}"/>
              </a:ext>
            </a:extLst>
          </p:cNvPr>
          <p:cNvSpPr/>
          <p:nvPr/>
        </p:nvSpPr>
        <p:spPr>
          <a:xfrm>
            <a:off x="1589649" y="5547360"/>
            <a:ext cx="4103077" cy="2438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Source:  United Nations; url: data.un.org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802E774-5AD7-4DB1-AEBA-FB5E8AC5C012}"/>
              </a:ext>
            </a:extLst>
          </p:cNvPr>
          <p:cNvSpPr/>
          <p:nvPr/>
        </p:nvSpPr>
        <p:spPr>
          <a:xfrm>
            <a:off x="6534443" y="5547360"/>
            <a:ext cx="4103077" cy="2438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Source: U.S. Bureau of Economic Analysis; url: bea.gov</a:t>
            </a:r>
          </a:p>
        </p:txBody>
      </p:sp>
    </p:spTree>
    <p:extLst>
      <p:ext uri="{BB962C8B-B14F-4D97-AF65-F5344CB8AC3E}">
        <p14:creationId xmlns:p14="http://schemas.microsoft.com/office/powerpoint/2010/main" val="1908129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7A06-40FB-47DA-9525-86D974BF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18146"/>
            <a:ext cx="9720072" cy="940315"/>
          </a:xfrm>
        </p:spPr>
        <p:txBody>
          <a:bodyPr>
            <a:normAutofit/>
          </a:bodyPr>
          <a:lstStyle/>
          <a:p>
            <a:r>
              <a:rPr lang="en-US" sz="2200" dirty="0"/>
              <a:t>COVID-19 pandemic toll on both cities</a:t>
            </a:r>
            <a:br>
              <a:rPr lang="en-US" sz="2200" dirty="0"/>
            </a:br>
            <a:r>
              <a:rPr lang="en-US" sz="1600" dirty="0"/>
              <a:t>all reported cases with recorded death or Hospitalization/recovery data; created in excel workbook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F8135-3C8F-4C3C-B4FE-B317875D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3302" y="1818565"/>
            <a:ext cx="4754880" cy="822959"/>
          </a:xfrm>
        </p:spPr>
        <p:txBody>
          <a:bodyPr/>
          <a:lstStyle/>
          <a:p>
            <a:pPr algn="ctr"/>
            <a:r>
              <a:rPr lang="en-US" dirty="0"/>
              <a:t>City of Toronto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4ADBA6-D9C5-410D-AC2F-5ABDAAC96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0888" y="1818565"/>
            <a:ext cx="4754880" cy="822960"/>
          </a:xfrm>
        </p:spPr>
        <p:txBody>
          <a:bodyPr/>
          <a:lstStyle/>
          <a:p>
            <a:pPr algn="ctr"/>
            <a:r>
              <a:rPr lang="en-US" dirty="0"/>
              <a:t>New York City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0CA535-A2E4-4321-9B7D-683677BAEC54}"/>
              </a:ext>
            </a:extLst>
          </p:cNvPr>
          <p:cNvSpPr/>
          <p:nvPr/>
        </p:nvSpPr>
        <p:spPr>
          <a:xfrm>
            <a:off x="1023620" y="6308724"/>
            <a:ext cx="4754562" cy="237441"/>
          </a:xfrm>
          <a:prstGeom prst="roundRect">
            <a:avLst>
              <a:gd name="adj" fmla="val 2962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Source: City of Toronto; url: toronto.ca; data as of 8/20/2020 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4918DABE-2651-4C25-A8F0-00ADC58AD5BF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866401219"/>
              </p:ext>
            </p:extLst>
          </p:nvPr>
        </p:nvGraphicFramePr>
        <p:xfrm>
          <a:off x="5991046" y="2546350"/>
          <a:ext cx="4754563" cy="3798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747B01B0-88D4-456C-BB21-13251697BE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60635427"/>
              </p:ext>
            </p:extLst>
          </p:nvPr>
        </p:nvGraphicFramePr>
        <p:xfrm>
          <a:off x="1023938" y="2546350"/>
          <a:ext cx="4754562" cy="3762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B28ACAB-831E-452F-B60B-9A279F28F54B}"/>
              </a:ext>
            </a:extLst>
          </p:cNvPr>
          <p:cNvSpPr/>
          <p:nvPr/>
        </p:nvSpPr>
        <p:spPr>
          <a:xfrm>
            <a:off x="6096000" y="6308724"/>
            <a:ext cx="4648200" cy="242131"/>
          </a:xfrm>
          <a:prstGeom prst="roundRect">
            <a:avLst>
              <a:gd name="adj" fmla="val 2962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Source: New York City; url: nyc.gov; data as of 8/22/2020 1pm EST </a:t>
            </a:r>
          </a:p>
        </p:txBody>
      </p:sp>
    </p:spTree>
    <p:extLst>
      <p:ext uri="{BB962C8B-B14F-4D97-AF65-F5344CB8AC3E}">
        <p14:creationId xmlns:p14="http://schemas.microsoft.com/office/powerpoint/2010/main" val="3945751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7A06-40FB-47DA-9525-86D974BF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381" y="910219"/>
            <a:ext cx="10709540" cy="523122"/>
          </a:xfrm>
        </p:spPr>
        <p:txBody>
          <a:bodyPr>
            <a:normAutofit/>
          </a:bodyPr>
          <a:lstStyle/>
          <a:p>
            <a:r>
              <a:rPr lang="en-US" sz="2800" dirty="0"/>
              <a:t>New restaurant location research for the city of Toronto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4ADBA6-D9C5-410D-AC2F-5ABDAAC96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35381" y="1314040"/>
            <a:ext cx="10709540" cy="361070"/>
          </a:xfrm>
        </p:spPr>
        <p:txBody>
          <a:bodyPr>
            <a:noAutofit/>
          </a:bodyPr>
          <a:lstStyle/>
          <a:p>
            <a:r>
              <a:rPr lang="en-US" sz="1900" dirty="0"/>
              <a:t>CITY OF TORONTO – VISUAL DIMENSATIONS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07E313-CAF5-4802-A3A1-F85780987060}"/>
              </a:ext>
            </a:extLst>
          </p:cNvPr>
          <p:cNvSpPr/>
          <p:nvPr/>
        </p:nvSpPr>
        <p:spPr>
          <a:xfrm>
            <a:off x="935383" y="6344832"/>
            <a:ext cx="10709540" cy="28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Source:  mapbox.com; created using MicroStrategy Desktop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4F13F-B44F-40AC-AF59-9BADCC370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82" y="1719385"/>
            <a:ext cx="10709540" cy="462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7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7A06-40FB-47DA-9525-86D974BF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12800"/>
            <a:ext cx="10669342" cy="698678"/>
          </a:xfrm>
        </p:spPr>
        <p:txBody>
          <a:bodyPr/>
          <a:lstStyle/>
          <a:p>
            <a:r>
              <a:rPr lang="en-US" sz="2800" dirty="0"/>
              <a:t>Top 10  Most common venues around Downtown Toronto</a:t>
            </a:r>
            <a:br>
              <a:rPr lang="en-US" dirty="0"/>
            </a:br>
            <a:r>
              <a:rPr lang="en-US" sz="1800" dirty="0"/>
              <a:t>Single API Data Source: foursquare.com User engagement metrics; created using python notebook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4ADBA6-D9C5-410D-AC2F-5ABDAAC96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4128" y="1511477"/>
            <a:ext cx="10097803" cy="402244"/>
          </a:xfrm>
        </p:spPr>
        <p:txBody>
          <a:bodyPr>
            <a:normAutofit/>
          </a:bodyPr>
          <a:lstStyle/>
          <a:p>
            <a:r>
              <a:rPr lang="en-US" sz="1600" dirty="0"/>
              <a:t>CITY OF TORONTO – NEIGHBORHOODS IN DOWNTOWN TORONTO DISTRICT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C28673-8262-4760-A386-4F0452B97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97" y="1912412"/>
            <a:ext cx="10763573" cy="413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7A06-40FB-47DA-9525-86D974BF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925312"/>
            <a:ext cx="10805493" cy="698920"/>
          </a:xfrm>
        </p:spPr>
        <p:txBody>
          <a:bodyPr>
            <a:normAutofit/>
          </a:bodyPr>
          <a:lstStyle/>
          <a:p>
            <a:r>
              <a:rPr lang="en-US" sz="2400" dirty="0"/>
              <a:t>Top 10 DOWNTOWN TORONTO NEIBOURHOODS with the most food-related foot traffic</a:t>
            </a:r>
            <a:br>
              <a:rPr lang="en-US" dirty="0"/>
            </a:br>
            <a:r>
              <a:rPr lang="en-US" sz="1800" dirty="0"/>
              <a:t>Single API Data Source: foursquare.com User engagement metrics; created using python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F8135-3C8F-4C3C-B4FE-B317875D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1624232"/>
            <a:ext cx="10724132" cy="28878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10 of the Top 10 most common venues are food-related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C844C4D-4C9A-42A6-9C22-5D4AE4F841B3}"/>
              </a:ext>
            </a:extLst>
          </p:cNvPr>
          <p:cNvSpPr txBox="1">
            <a:spLocks/>
          </p:cNvSpPr>
          <p:nvPr/>
        </p:nvSpPr>
        <p:spPr>
          <a:xfrm>
            <a:off x="1020112" y="2639411"/>
            <a:ext cx="10724133" cy="386626"/>
          </a:xfrm>
          <a:prstGeom prst="rect">
            <a:avLst/>
          </a:prstGeom>
        </p:spPr>
        <p:txBody>
          <a:bodyPr vert="horz" lIns="137160" tIns="45720" rIns="13716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2300" b="0" kern="1200" cap="none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Other Downtown Toronto Neibourhoods </a:t>
            </a:r>
            <a:r>
              <a:rPr lang="en-US" sz="1700" i="1" u="sng" dirty="0"/>
              <a:t>where most of the Top 10</a:t>
            </a:r>
            <a:r>
              <a:rPr lang="en-US" sz="1700" i="1" dirty="0"/>
              <a:t> </a:t>
            </a:r>
            <a:r>
              <a:rPr lang="en-US" sz="1700" dirty="0"/>
              <a:t>most common venues are food-related </a:t>
            </a:r>
            <a:r>
              <a:rPr lang="en-US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C830D-F349-4E31-8E17-5CBB10A9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913021"/>
            <a:ext cx="10829845" cy="589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26E1ED-633A-4FB3-A9DE-F1063440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026038"/>
            <a:ext cx="10829845" cy="228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25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7A06-40FB-47DA-9525-86D974BF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028" y="846544"/>
            <a:ext cx="10664324" cy="738939"/>
          </a:xfrm>
        </p:spPr>
        <p:txBody>
          <a:bodyPr>
            <a:normAutofit/>
          </a:bodyPr>
          <a:lstStyle/>
          <a:p>
            <a:r>
              <a:rPr lang="en-US" sz="2400" dirty="0"/>
              <a:t>Central bay street, city of Toronto – visual Dimensions</a:t>
            </a:r>
            <a:br>
              <a:rPr lang="en-US" sz="2400" dirty="0"/>
            </a:br>
            <a:r>
              <a:rPr lang="en-US" sz="1800" dirty="0"/>
              <a:t>Source: leafletjs.com; created using folium in python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4FE02-4D60-4BEA-9AA3-5A6C0F537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28" y="1634482"/>
            <a:ext cx="9645344" cy="478583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F0E670-5E0C-488E-B793-6757F79813AB}"/>
              </a:ext>
            </a:extLst>
          </p:cNvPr>
          <p:cNvSpPr/>
          <p:nvPr/>
        </p:nvSpPr>
        <p:spPr>
          <a:xfrm>
            <a:off x="7472179" y="1634482"/>
            <a:ext cx="3159193" cy="41991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Surrounding Neighborhoods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D7DEAF-F719-4132-8825-2B228E888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938" y="1730370"/>
            <a:ext cx="232996" cy="22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56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7A06-40FB-47DA-9525-86D974BF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383" y="880655"/>
            <a:ext cx="10709538" cy="361070"/>
          </a:xfrm>
        </p:spPr>
        <p:txBody>
          <a:bodyPr>
            <a:noAutofit/>
          </a:bodyPr>
          <a:lstStyle/>
          <a:p>
            <a:r>
              <a:rPr lang="en-US" sz="2800" dirty="0"/>
              <a:t>New restaurant location research for new York city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4ADBA6-D9C5-410D-AC2F-5ABDAAC96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35382" y="1241725"/>
            <a:ext cx="10709539" cy="361070"/>
          </a:xfrm>
        </p:spPr>
        <p:txBody>
          <a:bodyPr>
            <a:noAutofit/>
          </a:bodyPr>
          <a:lstStyle/>
          <a:p>
            <a:r>
              <a:rPr lang="en-US" sz="2000" dirty="0"/>
              <a:t>NEW YORK CITY - VISUAL DIMENSIONS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07E313-CAF5-4802-A3A1-F85780987060}"/>
              </a:ext>
            </a:extLst>
          </p:cNvPr>
          <p:cNvSpPr/>
          <p:nvPr/>
        </p:nvSpPr>
        <p:spPr>
          <a:xfrm>
            <a:off x="935383" y="6344832"/>
            <a:ext cx="10709540" cy="28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Source:  mapbox.com; created using MicroStrategy Desktop </a:t>
            </a:r>
          </a:p>
        </p:txBody>
      </p:sp>
      <p:pic>
        <p:nvPicPr>
          <p:cNvPr id="3073" name="Picture 3072">
            <a:extLst>
              <a:ext uri="{FF2B5EF4-FFF2-40B4-BE49-F238E27FC236}">
                <a16:creationId xmlns:a16="http://schemas.microsoft.com/office/drawing/2014/main" id="{6DA44F11-3C16-4354-A981-1BA29D3F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83" y="1698995"/>
            <a:ext cx="10709540" cy="464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479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7689</TotalTime>
  <Words>719</Words>
  <Application>Microsoft Office PowerPoint</Application>
  <PresentationFormat>Widescreen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-apple-system</vt:lpstr>
      <vt:lpstr>Arial</vt:lpstr>
      <vt:lpstr>Source Sans Pro</vt:lpstr>
      <vt:lpstr>Trebuchet MS</vt:lpstr>
      <vt:lpstr>Tw Cen MT</vt:lpstr>
      <vt:lpstr>Tw Cen MT Condensed</vt:lpstr>
      <vt:lpstr>Wingdings</vt:lpstr>
      <vt:lpstr>Wingdings 3</vt:lpstr>
      <vt:lpstr>Integral</vt:lpstr>
      <vt:lpstr>City of Toronto vs. New York City New restaurant Location research</vt:lpstr>
      <vt:lpstr>internal  metrics</vt:lpstr>
      <vt:lpstr>  Both cities were experiencing healthy GDP growth pre-pandemic GDP: Gross domestic product (US$ in millions); CREATED IN EXCEL WORKBOOK </vt:lpstr>
      <vt:lpstr>COVID-19 pandemic toll on both cities all reported cases with recorded death or Hospitalization/recovery data; created in excel workbook</vt:lpstr>
      <vt:lpstr>New restaurant location research for the city of Toronto</vt:lpstr>
      <vt:lpstr>Top 10  Most common venues around Downtown Toronto Single API Data Source: foursquare.com User engagement metrics; created using python notebook</vt:lpstr>
      <vt:lpstr>Top 10 DOWNTOWN TORONTO NEIBOURHOODS with the most food-related foot traffic Single API Data Source: foursquare.com User engagement metrics; created using python notebook</vt:lpstr>
      <vt:lpstr>Central bay street, city of Toronto – visual Dimensions Source: leafletjs.com; created using folium in python notebook</vt:lpstr>
      <vt:lpstr>New restaurant location research for new York city</vt:lpstr>
      <vt:lpstr>Top 10  Most common venues around Manhattan Single API Data Source: foursquare.com User engagement metrics; created using python notebook</vt:lpstr>
      <vt:lpstr>Top 10  Most common venues around Manhattan Single API Data Source: foursquare.com User engagement metrics; created using python notebook</vt:lpstr>
      <vt:lpstr>Top 10  Manhattan borough neighborhoods with the most food-related foot traffic Single API Data Source: foursquare.com User engagement metrics; created in python notebook</vt:lpstr>
      <vt:lpstr>Upper west side, NYC – visual Dimensions Source: leafletjs.com; created using folium in python notebook</vt:lpstr>
      <vt:lpstr>Upper west side, NYC – visual Dimensions Source: leafletjs.com; created using folium in python notebook</vt:lpstr>
      <vt:lpstr>Available Location for lease – Upper west side, nyc map Source: leafletjs.com; created using folium in python notebook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Toronto vs. New York</dc:title>
  <dc:creator>NickRichards.io</dc:creator>
  <cp:lastModifiedBy>NickRichards.io</cp:lastModifiedBy>
  <cp:revision>154</cp:revision>
  <dcterms:created xsi:type="dcterms:W3CDTF">2020-08-22T15:39:38Z</dcterms:created>
  <dcterms:modified xsi:type="dcterms:W3CDTF">2020-08-28T00:18:32Z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